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4DF20E-87A9-983E-8A14-97DF4F2CBE72}" v="27" dt="2026-02-16T20:37:35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80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94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27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3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82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6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42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0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35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2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01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2/16/2026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3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3158" y="1092543"/>
            <a:ext cx="4039738" cy="2074675"/>
          </a:xfrm>
        </p:spPr>
        <p:txBody>
          <a:bodyPr anchor="b">
            <a:normAutofit/>
          </a:bodyPr>
          <a:lstStyle/>
          <a:p>
            <a:pPr algn="r"/>
            <a:r>
              <a:rPr lang="de-DE" sz="4500" b="0" err="1">
                <a:ea typeface="+mj-lt"/>
                <a:cs typeface="+mj-lt"/>
              </a:rPr>
              <a:t>Plataforma</a:t>
            </a:r>
            <a:r>
              <a:rPr lang="de-DE" sz="4500" b="0" dirty="0">
                <a:ea typeface="+mj-lt"/>
                <a:cs typeface="+mj-lt"/>
              </a:rPr>
              <a:t> </a:t>
            </a:r>
            <a:r>
              <a:rPr lang="de-DE" sz="4500" b="0" err="1">
                <a:ea typeface="+mj-lt"/>
                <a:cs typeface="+mj-lt"/>
              </a:rPr>
              <a:t>Automotiva</a:t>
            </a:r>
            <a:r>
              <a:rPr lang="de-DE" sz="4500" b="0" dirty="0">
                <a:ea typeface="+mj-lt"/>
                <a:cs typeface="+mj-lt"/>
              </a:rPr>
              <a:t> </a:t>
            </a:r>
            <a:r>
              <a:rPr lang="de-DE" sz="4500" b="0" err="1">
                <a:ea typeface="+mj-lt"/>
                <a:cs typeface="+mj-lt"/>
              </a:rPr>
              <a:t>Integrada</a:t>
            </a:r>
            <a:endParaRPr lang="pt-BR" sz="450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3159" y="5170453"/>
            <a:ext cx="4076458" cy="9901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de-DE" err="1">
                <a:ea typeface="+mn-lt"/>
                <a:cs typeface="+mn-lt"/>
              </a:rPr>
              <a:t>Soluções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Digitais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para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Oficinas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Autopeças</a:t>
            </a:r>
            <a:r>
              <a:rPr lang="de-DE" dirty="0">
                <a:ea typeface="+mn-lt"/>
                <a:cs typeface="+mn-lt"/>
              </a:rPr>
              <a:t> e </a:t>
            </a:r>
            <a:r>
              <a:rPr lang="de-DE" err="1">
                <a:ea typeface="+mn-lt"/>
                <a:cs typeface="+mn-lt"/>
              </a:rPr>
              <a:t>Borracharias</a:t>
            </a:r>
            <a:endParaRPr lang="pt-BR"/>
          </a:p>
        </p:txBody>
      </p:sp>
      <p:sp>
        <p:nvSpPr>
          <p:cNvPr id="50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E423F3-18C5-B89F-78EC-43BA9EE50289}"/>
              </a:ext>
            </a:extLst>
          </p:cNvPr>
          <p:cNvSpPr txBox="1"/>
          <p:nvPr/>
        </p:nvSpPr>
        <p:spPr>
          <a:xfrm>
            <a:off x="105011" y="6388651"/>
            <a:ext cx="6137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Rafael Zanardi de Oliveira        RU: 4654328</a:t>
            </a: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BC3F954B-887D-7D81-D109-E0C240285C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38909" r="-1" b="-1"/>
          <a:stretch>
            <a:fillRect/>
          </a:stretch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pic>
        <p:nvPicPr>
          <p:cNvPr id="11" name="Imagem 10" descr="Carro parado na rua&#10;&#10;O conteúdo gerado por IA pode estar incorreto.">
            <a:extLst>
              <a:ext uri="{FF2B5EF4-FFF2-40B4-BE49-F238E27FC236}">
                <a16:creationId xmlns:a16="http://schemas.microsoft.com/office/drawing/2014/main" id="{58D87E6E-20D4-ACCE-5196-3056D482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39" t="2703" r="20610" b="2991"/>
          <a:stretch>
            <a:fillRect/>
          </a:stretch>
        </p:blipFill>
        <p:spPr>
          <a:xfrm>
            <a:off x="7023252" y="2776757"/>
            <a:ext cx="3773286" cy="2883894"/>
          </a:xfrm>
          <a:prstGeom prst="rect">
            <a:avLst/>
          </a:prstGeom>
        </p:spPr>
      </p:pic>
      <p:pic>
        <p:nvPicPr>
          <p:cNvPr id="9" name="Imagem 8" descr="Mão segurando celular com tela ligada&#10;&#10;O conteúdo gerado por IA pode estar incorreto.">
            <a:extLst>
              <a:ext uri="{FF2B5EF4-FFF2-40B4-BE49-F238E27FC236}">
                <a16:creationId xmlns:a16="http://schemas.microsoft.com/office/drawing/2014/main" id="{FCA42259-DE20-A049-0B61-3E14F462D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695" y="2504329"/>
            <a:ext cx="6646153" cy="37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16E22D1-3047-4104-A777-36306803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35" y="1719262"/>
            <a:ext cx="10457731" cy="39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6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4B096-0BE6-2436-0A60-C1E9E7D42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ea typeface="+mj-lt"/>
                <a:cs typeface="+mj-lt"/>
              </a:rPr>
              <a:t>Conectando a Solução aos Objetivos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37A9E0-5262-EE5A-70E5-97C4B91A5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388"/>
            <a:ext cx="10515600" cy="477754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pt-BR" b="1" dirty="0">
                <a:ea typeface="+mn-lt"/>
                <a:cs typeface="+mn-lt"/>
              </a:rPr>
              <a:t>Lista de Resultados: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Eficiência:</a:t>
            </a:r>
            <a:r>
              <a:rPr lang="pt-BR" dirty="0">
                <a:ea typeface="+mn-lt"/>
                <a:cs typeface="+mn-lt"/>
              </a:rPr>
              <a:t> Cadastro de clientes e veículos em um só lugar. Gestão de estoque e OS que automatizam processos manuais.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Satisfação:</a:t>
            </a:r>
            <a:r>
              <a:rPr lang="pt-BR" dirty="0">
                <a:ea typeface="+mn-lt"/>
                <a:cs typeface="+mn-lt"/>
              </a:rPr>
              <a:t> O cliente recebe uma fatura detalhada e transparente, com todos os custos claramente discriminados.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Colaboração:</a:t>
            </a:r>
            <a:r>
              <a:rPr lang="pt-BR" dirty="0">
                <a:ea typeface="+mn-lt"/>
                <a:cs typeface="+mn-lt"/>
              </a:rPr>
              <a:t> A gestão de clientes e o sistema de aprovação de exclusão forçam a comunicação entre os estabelecimentos.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Escalabilidade:</a:t>
            </a:r>
            <a:r>
              <a:rPr lang="pt-BR" dirty="0">
                <a:ea typeface="+mn-lt"/>
                <a:cs typeface="+mn-lt"/>
              </a:rPr>
              <a:t> A plataforma foi construída de forma modular, permitindo a adição de novas funcionalidades facilmente no futuro.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797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F8693-37E4-987E-D557-204ED001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a typeface="+mj-lt"/>
                <a:cs typeface="+mj-lt"/>
              </a:rPr>
              <a:t>Impacto Esperado e Projeções</a:t>
            </a:r>
            <a:endParaRPr lang="pt-BR" sz="4400" b="1" dirty="0"/>
          </a:p>
        </p:txBody>
      </p:sp>
      <p:pic>
        <p:nvPicPr>
          <p:cNvPr id="4" name="Espaço Reservado para Conteúdo 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0ED87990-DB66-FE54-8436-36F220B8E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976" y="2023811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37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5DEB4-37B5-DEB4-85A3-006436DA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a typeface="+mj-lt"/>
                <a:cs typeface="+mj-lt"/>
              </a:rPr>
              <a:t>Impacto Esperado e Projeções</a:t>
            </a:r>
            <a:endParaRPr lang="pt-BR" sz="4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BB120-FC63-9276-3DE6-6F41AD632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2800" b="1" dirty="0">
                <a:ea typeface="+mn-lt"/>
                <a:cs typeface="+mn-lt"/>
              </a:rPr>
              <a:t>Aumento de Receita:</a:t>
            </a:r>
            <a:r>
              <a:rPr lang="pt-BR" sz="2800" dirty="0">
                <a:ea typeface="+mn-lt"/>
                <a:cs typeface="+mn-lt"/>
              </a:rPr>
              <a:t> Projeção de crescimento de até 35% nos primeiros meses devido à integração de serviços.</a:t>
            </a:r>
            <a:endParaRPr lang="pt-BR" sz="2800"/>
          </a:p>
          <a:p>
            <a:r>
              <a:rPr lang="pt-BR" sz="2800" b="1" dirty="0">
                <a:ea typeface="+mn-lt"/>
                <a:cs typeface="+mn-lt"/>
              </a:rPr>
              <a:t>Retenção de Clientes:</a:t>
            </a:r>
            <a:r>
              <a:rPr lang="pt-BR" sz="2800" dirty="0">
                <a:ea typeface="+mn-lt"/>
                <a:cs typeface="+mn-lt"/>
              </a:rPr>
              <a:t> Centralização de dados permite um histórico completo do veículo, gerando confiança e fidelidade.</a:t>
            </a:r>
            <a:endParaRPr lang="pt-BR" sz="2800"/>
          </a:p>
          <a:p>
            <a:r>
              <a:rPr lang="pt-BR" sz="2800" b="1" dirty="0">
                <a:ea typeface="+mn-lt"/>
                <a:cs typeface="+mn-lt"/>
              </a:rPr>
              <a:t>Cross-</a:t>
            </a:r>
            <a:r>
              <a:rPr lang="pt-BR" sz="2800" b="1" err="1">
                <a:ea typeface="+mn-lt"/>
                <a:cs typeface="+mn-lt"/>
              </a:rPr>
              <a:t>Selling</a:t>
            </a:r>
            <a:r>
              <a:rPr lang="pt-BR" sz="2800" b="1" dirty="0">
                <a:ea typeface="+mn-lt"/>
                <a:cs typeface="+mn-lt"/>
              </a:rPr>
              <a:t> (Venda Cruzada):</a:t>
            </a:r>
            <a:r>
              <a:rPr lang="pt-BR" sz="2800" dirty="0">
                <a:ea typeface="+mn-lt"/>
                <a:cs typeface="+mn-lt"/>
              </a:rPr>
              <a:t> O fluxo facilitado entre Oficina e Autopeças reduz o tempo de orçamento e aumenta a conversão de vendas de peças.</a:t>
            </a:r>
            <a:endParaRPr lang="pt-BR" sz="2800"/>
          </a:p>
          <a:p>
            <a:r>
              <a:rPr lang="pt-BR" sz="2800" b="1" dirty="0">
                <a:ea typeface="+mn-lt"/>
                <a:cs typeface="+mn-lt"/>
              </a:rPr>
              <a:t>Otimização de Tempo:</a:t>
            </a:r>
            <a:r>
              <a:rPr lang="pt-BR" sz="2800" dirty="0">
                <a:ea typeface="+mn-lt"/>
                <a:cs typeface="+mn-lt"/>
              </a:rPr>
              <a:t> Redução de 40% no tempo gasto com preenchimento manual de ordens de serviço e busca de itens no estoque.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6538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A8A71-51CC-D334-0AFE-C8DD1837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a typeface="+mj-lt"/>
                <a:cs typeface="+mj-lt"/>
              </a:rPr>
              <a:t>Conclusão 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C6A0C3-59BA-0D8D-6C52-4C0ACFE3D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>
                <a:ea typeface="+mn-lt"/>
                <a:cs typeface="+mn-lt"/>
              </a:rPr>
              <a:t>A plataforma automotiva é um projeto funcional e seguro que atinge todos os objetivos iniciais, mostrando o potencial de uma gestão integrada e colaborativa.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31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B8E31-3DA0-E09C-DBC5-1231ED0EB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a typeface="+mj-lt"/>
                <a:cs typeface="+mj-lt"/>
              </a:rPr>
              <a:t>O Problema e a Solução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D3819-3EC3-DB72-C0DF-71EA7E792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5655" cy="475843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pt-BR" b="1" dirty="0">
                <a:ea typeface="+mn-lt"/>
                <a:cs typeface="+mn-lt"/>
              </a:rPr>
              <a:t>Problema:</a:t>
            </a:r>
            <a:endParaRPr lang="pt-BR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Estabelecimentos operam de forma isolada, gerando ineficiência.</a:t>
            </a:r>
            <a:endParaRPr lang="pt-BR"/>
          </a:p>
          <a:p>
            <a:pPr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Falta de comunicação entre os serviços.</a:t>
            </a:r>
            <a:endParaRPr lang="pt-BR"/>
          </a:p>
          <a:p>
            <a:pPr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Experiência fragmentada para o cliente.</a:t>
            </a:r>
            <a:endParaRPr lang="pt-BR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EA4F46-23C6-2EA4-5827-30AD3B7219A6}"/>
              </a:ext>
            </a:extLst>
          </p:cNvPr>
          <p:cNvSpPr txBox="1"/>
          <p:nvPr/>
        </p:nvSpPr>
        <p:spPr>
          <a:xfrm>
            <a:off x="6096000" y="1826712"/>
            <a:ext cx="5949863" cy="4361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ea typeface="+mn-lt"/>
                <a:cs typeface="+mn-lt"/>
              </a:rPr>
              <a:t>Solução:</a:t>
            </a:r>
            <a:endParaRPr lang="pt-BR" sz="3200"/>
          </a:p>
          <a:p>
            <a:pPr marL="285750" indent="-285750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Plataforma online unificada com logins dedicados.</a:t>
            </a:r>
            <a:endParaRPr lang="pt-BR" sz="3200"/>
          </a:p>
          <a:p>
            <a:pPr marL="285750" indent="-285750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Gestão integrada de clientes, estoque e serviços.</a:t>
            </a:r>
            <a:endParaRPr lang="pt-BR" sz="3200"/>
          </a:p>
          <a:p>
            <a:pPr marL="285750" indent="-285750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Ambiente colaborativo e treinamento que beneficia todos os estabelecimentos.</a:t>
            </a:r>
            <a:endParaRPr lang="pt-BR" sz="3200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37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325C930-80ED-8A37-86DE-B14052FE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700" y="2414529"/>
            <a:ext cx="6499009" cy="4149687"/>
          </a:xfrm>
          <a:prstGeom prst="rect">
            <a:avLst/>
          </a:prstGeom>
        </p:spPr>
      </p:pic>
      <p:pic>
        <p:nvPicPr>
          <p:cNvPr id="5" name="Imagem 4" descr="Carro parado na rua&#10;&#10;O conteúdo gerado por IA pode estar incorreto.">
            <a:extLst>
              <a:ext uri="{FF2B5EF4-FFF2-40B4-BE49-F238E27FC236}">
                <a16:creationId xmlns:a16="http://schemas.microsoft.com/office/drawing/2014/main" id="{ACBE8D25-4DBF-B6B7-C814-521F492C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81" y="297962"/>
            <a:ext cx="4874965" cy="25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5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7B712-42E5-3373-2CC9-02C32C9D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a typeface="+mj-lt"/>
                <a:cs typeface="+mj-lt"/>
              </a:rPr>
              <a:t>O que a Plataforma Entrega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124B65-801E-313A-3620-459705C42B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BR" b="1" dirty="0">
                <a:ea typeface="+mn-lt"/>
                <a:cs typeface="+mn-lt"/>
              </a:rPr>
              <a:t>Objetivos Estratégicos: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Aumento da Eficiência Operacional.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Maior Satisfação do Cliente.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Redução de Custos e Aumento da Lucratividade.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Melhoria na Cooperação Empresarial.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66D20E-AF73-0DCD-4B49-F641F31C4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47840" cy="454413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BR" b="1" dirty="0">
                <a:ea typeface="+mn-lt"/>
                <a:cs typeface="+mn-lt"/>
              </a:rPr>
              <a:t>Requisitos Funcionais: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Gestão de Clientes:</a:t>
            </a:r>
            <a:r>
              <a:rPr lang="pt-BR" dirty="0">
                <a:ea typeface="+mn-lt"/>
                <a:cs typeface="+mn-lt"/>
              </a:rPr>
              <a:t> CRUD, busca e sistema de aprovação de exclusão.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Gestão de Estoque:</a:t>
            </a:r>
            <a:r>
              <a:rPr lang="pt-BR" dirty="0">
                <a:ea typeface="+mn-lt"/>
                <a:cs typeface="+mn-lt"/>
              </a:rPr>
              <a:t> Listagem, cadastro e relatório para Peças e Pneus.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Gestão de OS e Agendamentos:</a:t>
            </a:r>
            <a:r>
              <a:rPr lang="pt-BR" dirty="0">
                <a:ea typeface="+mn-lt"/>
                <a:cs typeface="+mn-lt"/>
              </a:rPr>
              <a:t> Módulo completo para controlar serviços e itens.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953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abela&#10;&#10;O conteúdo gerado por IA pode estar incorreto.">
            <a:extLst>
              <a:ext uri="{FF2B5EF4-FFF2-40B4-BE49-F238E27FC236}">
                <a16:creationId xmlns:a16="http://schemas.microsoft.com/office/drawing/2014/main" id="{3039FA11-12E4-CEAC-9238-8E2C0163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89" y="2284737"/>
            <a:ext cx="5263194" cy="300462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E6A6F67-0A4B-7674-9323-12F02DA4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17" y="151462"/>
            <a:ext cx="5269736" cy="2038160"/>
          </a:xfrm>
          <a:prstGeom prst="rect">
            <a:avLst/>
          </a:prstGeom>
        </p:spPr>
      </p:pic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0B0543CF-1E90-429A-9E62-400040240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17" y="5376616"/>
            <a:ext cx="6665207" cy="132859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BAB4F8D-97BB-CFBC-1F17-0633C2407494}"/>
              </a:ext>
            </a:extLst>
          </p:cNvPr>
          <p:cNvSpPr txBox="1"/>
          <p:nvPr/>
        </p:nvSpPr>
        <p:spPr>
          <a:xfrm>
            <a:off x="7167201" y="32462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Gerenciamento de Clientes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CF89B6F-5B2C-5B87-68DB-82951ABA0173}"/>
              </a:ext>
            </a:extLst>
          </p:cNvPr>
          <p:cNvSpPr txBox="1"/>
          <p:nvPr/>
        </p:nvSpPr>
        <p:spPr>
          <a:xfrm>
            <a:off x="7167555" y="326433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Inventário de Peças / Pneus</a:t>
            </a:r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D4DB8D-8836-D2B4-299B-756890A06B62}"/>
              </a:ext>
            </a:extLst>
          </p:cNvPr>
          <p:cNvSpPr txBox="1"/>
          <p:nvPr/>
        </p:nvSpPr>
        <p:spPr>
          <a:xfrm>
            <a:off x="8219454" y="566968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Agendamento de Serviços</a:t>
            </a:r>
          </a:p>
        </p:txBody>
      </p:sp>
    </p:spTree>
    <p:extLst>
      <p:ext uri="{BB962C8B-B14F-4D97-AF65-F5344CB8AC3E}">
        <p14:creationId xmlns:p14="http://schemas.microsoft.com/office/powerpoint/2010/main" val="117930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9392-F6A1-840F-77BA-3A739F8D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ea typeface="+mj-lt"/>
                <a:cs typeface="+mj-lt"/>
              </a:rPr>
              <a:t>Demonstração - Uma Ordem de Serviço na Prática</a:t>
            </a:r>
            <a:endParaRPr lang="pt-BR" sz="3600" dirty="0"/>
          </a:p>
        </p:txBody>
      </p:sp>
      <p:pic>
        <p:nvPicPr>
          <p:cNvPr id="4" name="Espaço Reservado para Conteúdo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ACAF38D-E533-D972-79E0-2A3C7296B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325" y="1577745"/>
            <a:ext cx="4606145" cy="3727049"/>
          </a:xfrm>
          <a:prstGeom prst="rect">
            <a:avLst/>
          </a:prstGeom>
        </p:spPr>
      </p:pic>
      <p:pic>
        <p:nvPicPr>
          <p:cNvPr id="3" name="Imagem 2" descr="Tela de vídeo game&#10;&#10;O conteúdo gerado por IA pode estar incorreto.">
            <a:extLst>
              <a:ext uri="{FF2B5EF4-FFF2-40B4-BE49-F238E27FC236}">
                <a16:creationId xmlns:a16="http://schemas.microsoft.com/office/drawing/2014/main" id="{136AEEDB-FFD9-E1CC-6EAE-A8CE9F92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66" y="2634178"/>
            <a:ext cx="6210186" cy="19293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790293-0408-6B3D-88A9-9B710A1793A6}"/>
              </a:ext>
            </a:extLst>
          </p:cNvPr>
          <p:cNvSpPr txBox="1"/>
          <p:nvPr/>
        </p:nvSpPr>
        <p:spPr>
          <a:xfrm>
            <a:off x="941869" y="5306215"/>
            <a:ext cx="16387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dirty="0">
                <a:latin typeface="Aptos"/>
              </a:rPr>
              <a:t>Adicionar Item à OS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BAE03C-69E8-6323-63E4-C96DCE7F598A}"/>
              </a:ext>
            </a:extLst>
          </p:cNvPr>
          <p:cNvSpPr txBox="1"/>
          <p:nvPr/>
        </p:nvSpPr>
        <p:spPr>
          <a:xfrm>
            <a:off x="5944639" y="4665981"/>
            <a:ext cx="22057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dirty="0">
                <a:latin typeface="Aptos"/>
              </a:rPr>
              <a:t>Itens da 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874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CD54F-9607-98B4-F4ED-FFE613CD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5" cy="1345615"/>
          </a:xfrm>
        </p:spPr>
        <p:txBody>
          <a:bodyPr>
            <a:normAutofit fontScale="90000"/>
          </a:bodyPr>
          <a:lstStyle/>
          <a:p>
            <a:r>
              <a:rPr lang="pt-BR" b="1" dirty="0">
                <a:ea typeface="+mj-lt"/>
                <a:cs typeface="+mj-lt"/>
              </a:rPr>
              <a:t>Prova de Conceito - Segurança e Colaboração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6A8736-BE08-AAD9-7560-0B8EA67B8E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>
                <a:ea typeface="+mn-lt"/>
                <a:cs typeface="+mn-lt"/>
              </a:rPr>
              <a:t>Sistema de Aprovação:</a:t>
            </a:r>
            <a:br>
              <a:rPr lang="pt-BR" b="1" dirty="0">
                <a:ea typeface="+mn-lt"/>
                <a:cs typeface="+mn-lt"/>
              </a:rPr>
            </a:br>
            <a:endParaRPr lang="pt-BR" dirty="0"/>
          </a:p>
          <a:p>
            <a:r>
              <a:rPr lang="pt-BR" dirty="0">
                <a:ea typeface="+mn-lt"/>
                <a:cs typeface="+mn-lt"/>
              </a:rPr>
              <a:t>A exclusão de clientes é um processo colaborativo, evitando perdas de dados críticos.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Requer a aprovação de todos os estabelecimentos.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4304015-87E6-AA0F-3A0A-7E24459F20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>
                <a:ea typeface="+mn-lt"/>
                <a:cs typeface="+mn-lt"/>
              </a:rPr>
              <a:t>Restrição de Acesso:</a:t>
            </a:r>
            <a:br>
              <a:rPr lang="pt-BR" b="1" dirty="0">
                <a:ea typeface="+mn-lt"/>
                <a:cs typeface="+mn-lt"/>
              </a:rPr>
            </a:br>
            <a:endParaRPr lang="pt-BR"/>
          </a:p>
          <a:p>
            <a:r>
              <a:rPr lang="pt-BR" dirty="0">
                <a:ea typeface="+mn-lt"/>
                <a:cs typeface="+mn-lt"/>
              </a:rPr>
              <a:t>Cada usuário vê apenas os dados de seu próprio setor.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Apenas o Admin tem acesso à visão geral.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970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ACE5A608-9CC4-5454-2136-718FD3BDF4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070158" y="404622"/>
            <a:ext cx="3948701" cy="14762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FE2F78-2228-31E6-3E83-F11C2AEF1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840" y="2692762"/>
            <a:ext cx="6043180" cy="4009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m 6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993C8C37-2500-F8F5-D538-11F007028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25" y="3745582"/>
            <a:ext cx="7360820" cy="24348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85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FE2C3-7886-FBFF-F8D5-C7CF895C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ea typeface="+mj-lt"/>
                <a:cs typeface="+mj-lt"/>
              </a:rPr>
              <a:t>Conectando a Solução aos Objetivos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72990D-9D5D-655A-C26C-126BDE6A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>
                <a:ea typeface="+mn-lt"/>
                <a:cs typeface="+mn-lt"/>
              </a:rPr>
              <a:t>Eficiência Operacional:</a:t>
            </a:r>
            <a:r>
              <a:rPr lang="pt-BR" dirty="0">
                <a:ea typeface="+mn-lt"/>
                <a:cs typeface="+mn-lt"/>
              </a:rPr>
              <a:t> Módulos de cadastro, listagem e busca reduzem drasticamente o tempo gasto em tarefas manuais e burocráticas.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Maior Satisfação:</a:t>
            </a:r>
            <a:r>
              <a:rPr lang="pt-BR" dirty="0">
                <a:ea typeface="+mn-lt"/>
                <a:cs typeface="+mn-lt"/>
              </a:rPr>
              <a:t> O cliente recebe um atendimento mais rápido e uma fatura detalhada e transparente.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Cooperação Empresarial:</a:t>
            </a:r>
            <a:r>
              <a:rPr lang="pt-BR" dirty="0">
                <a:ea typeface="+mn-lt"/>
                <a:cs typeface="+mn-lt"/>
              </a:rPr>
              <a:t> A plataforma atua como o ponto de união entre os três estabelecimentos, criando um ecossistema de trabalho integrado e mais produtivo.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994979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estalt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GradientVTI</vt:lpstr>
      <vt:lpstr>Plataforma Automotiva Integrada</vt:lpstr>
      <vt:lpstr>O Problema e a Solução</vt:lpstr>
      <vt:lpstr>Apresentação do PowerPoint</vt:lpstr>
      <vt:lpstr>O que a Plataforma Entrega</vt:lpstr>
      <vt:lpstr>Apresentação do PowerPoint</vt:lpstr>
      <vt:lpstr>Demonstração - Uma Ordem de Serviço na Prática</vt:lpstr>
      <vt:lpstr>Prova de Conceito - Segurança e Colaboração</vt:lpstr>
      <vt:lpstr>Apresentação do PowerPoint</vt:lpstr>
      <vt:lpstr>Conectando a Solução aos Objetivos</vt:lpstr>
      <vt:lpstr>Apresentação do PowerPoint</vt:lpstr>
      <vt:lpstr>Conectando a Solução aos Objetivos</vt:lpstr>
      <vt:lpstr>Impacto Esperado e Projeções</vt:lpstr>
      <vt:lpstr>Impacto Esperado e Projeções</vt:lpstr>
      <vt:lpstr>Conclusão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283</cp:revision>
  <dcterms:created xsi:type="dcterms:W3CDTF">2025-08-05T22:13:22Z</dcterms:created>
  <dcterms:modified xsi:type="dcterms:W3CDTF">2026-02-16T20:44:03Z</dcterms:modified>
</cp:coreProperties>
</file>